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5" r:id="rId4"/>
    <p:sldId id="293" r:id="rId5"/>
    <p:sldId id="296" r:id="rId6"/>
    <p:sldId id="259" r:id="rId7"/>
    <p:sldId id="258" r:id="rId8"/>
    <p:sldId id="295" r:id="rId9"/>
    <p:sldId id="292" r:id="rId10"/>
    <p:sldId id="294" r:id="rId11"/>
    <p:sldId id="261" r:id="rId12"/>
    <p:sldId id="260" r:id="rId13"/>
    <p:sldId id="290" r:id="rId14"/>
    <p:sldId id="262" r:id="rId15"/>
    <p:sldId id="263" r:id="rId16"/>
    <p:sldId id="264" r:id="rId17"/>
    <p:sldId id="267" r:id="rId18"/>
    <p:sldId id="269" r:id="rId19"/>
    <p:sldId id="268" r:id="rId20"/>
    <p:sldId id="270" r:id="rId21"/>
    <p:sldId id="271" r:id="rId22"/>
    <p:sldId id="272" r:id="rId23"/>
    <p:sldId id="291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1" r:id="rId34"/>
    <p:sldId id="283" r:id="rId35"/>
    <p:sldId id="286" r:id="rId36"/>
    <p:sldId id="289" r:id="rId37"/>
    <p:sldId id="287" r:id="rId38"/>
    <p:sldId id="28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99"/>
    <a:srgbClr val="FE6A6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6" autoAdjust="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8B578-9869-4093-866B-B4351A0F5690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385DB-2665-4C5C-A624-49D7CDE69A95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9469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385DB-2665-4C5C-A624-49D7CDE69A95}" type="slidenum">
              <a:rPr lang="en-SG" smtClean="0"/>
              <a:pPr/>
              <a:t>14</a:t>
            </a:fld>
            <a:endParaRPr lang="en-S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5591-B19B-4BA3-92F7-572B96FA2EAC}" type="datetimeFigureOut">
              <a:rPr lang="en-SG" smtClean="0"/>
              <a:pPr/>
              <a:t>30/12/2012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13E6-F897-4EB4-B941-64BC44B07DF2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4.jpe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ysics Pictures\AGN_frame.jpeg"/>
          <p:cNvPicPr>
            <a:picLocks noChangeAspect="1" noChangeArrowheads="1"/>
          </p:cNvPicPr>
          <p:nvPr/>
        </p:nvPicPr>
        <p:blipFill>
          <a:blip r:embed="rId2" cstate="print">
            <a:lum bright="-1000"/>
          </a:blip>
          <a:srcRect/>
          <a:stretch>
            <a:fillRect/>
          </a:stretch>
        </p:blipFill>
        <p:spPr bwMode="auto">
          <a:xfrm>
            <a:off x="48701" y="0"/>
            <a:ext cx="9046597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73216"/>
            <a:ext cx="7056784" cy="1180672"/>
          </a:xfrm>
          <a:prstGeom prst="rect">
            <a:avLst/>
          </a:prstGeom>
          <a:ln w="381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395536" y="836712"/>
            <a:ext cx="8458200" cy="1470025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Cosmological Perturbation in </a:t>
            </a:r>
            <a:r>
              <a:rPr lang="en-US" sz="8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f(T)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Gravity Revisited</a:t>
            </a:r>
            <a:endParaRPr kumimoji="0" lang="en-US" sz="8800" b="0" i="0" u="none" strike="noStrike" kern="1200" cap="none" spc="0" normalizeH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7558" y="379138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Ong Yen Chin</a:t>
            </a:r>
          </a:p>
          <a:p>
            <a:pPr algn="ctr"/>
            <a:r>
              <a:rPr lang="zh-CN" altLang="en-US" sz="4000" b="1" dirty="0" smtClean="0"/>
              <a:t>王元君</a:t>
            </a:r>
            <a:endParaRPr lang="en-SG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508104" cy="580526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Fact: </a:t>
            </a:r>
            <a:r>
              <a:rPr lang="en-US" dirty="0" smtClean="0">
                <a:solidFill>
                  <a:schemeClr val="bg1"/>
                </a:solidFill>
              </a:rPr>
              <a:t>All orientable 3-manifolds are parallelizable [</a:t>
            </a:r>
            <a:r>
              <a:rPr lang="en-US" dirty="0" smtClean="0">
                <a:solidFill>
                  <a:srgbClr val="00FF99"/>
                </a:solidFill>
              </a:rPr>
              <a:t>Steenrod’s theorem</a:t>
            </a:r>
            <a:r>
              <a:rPr lang="en-US" dirty="0" smtClean="0">
                <a:solidFill>
                  <a:schemeClr val="bg1"/>
                </a:solidFill>
              </a:rPr>
              <a:t>], consequently all 4-dimensional spacetimes with orientable spatial section are parallelizable.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Fact:</a:t>
            </a:r>
            <a:r>
              <a:rPr lang="en-US" dirty="0" smtClean="0">
                <a:solidFill>
                  <a:schemeClr val="bg1"/>
                </a:solidFill>
              </a:rPr>
              <a:t>  A non-compact 4-dimensional spacetime admits a spin structure if and only if it is parallelizable [</a:t>
            </a:r>
            <a:r>
              <a:rPr lang="en-US" dirty="0" smtClean="0">
                <a:solidFill>
                  <a:srgbClr val="00FF99"/>
                </a:solidFill>
              </a:rPr>
              <a:t>Geroch’s theorem</a:t>
            </a:r>
            <a:r>
              <a:rPr lang="en-US" dirty="0" smtClean="0">
                <a:solidFill>
                  <a:schemeClr val="bg1"/>
                </a:solidFill>
              </a:rPr>
              <a:t>].</a:t>
            </a:r>
            <a:endParaRPr lang="en-SG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Is Parallelizability too Strong a Demand?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3068960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>
                <a:solidFill>
                  <a:srgbClr val="00B0F0"/>
                </a:solidFill>
              </a:rPr>
              <a:t>Norman Steenrod </a:t>
            </a:r>
          </a:p>
          <a:p>
            <a:pPr algn="ctr"/>
            <a:r>
              <a:rPr lang="en-SG" dirty="0" smtClean="0">
                <a:solidFill>
                  <a:srgbClr val="00B0F0"/>
                </a:solidFill>
              </a:rPr>
              <a:t>(April 22, 1910 – October 14, 1971) </a:t>
            </a:r>
            <a:endParaRPr lang="en-SG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www-history.mcs.st-andrews.ac.uk/BigPictures/Steenro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1742770" cy="208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84168" y="621166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>
                <a:solidFill>
                  <a:srgbClr val="00B0F0"/>
                </a:solidFill>
              </a:rPr>
              <a:t>Robert Geroch  </a:t>
            </a:r>
            <a:br>
              <a:rPr lang="en-SG" dirty="0" smtClean="0">
                <a:solidFill>
                  <a:srgbClr val="00B0F0"/>
                </a:solidFill>
              </a:rPr>
            </a:br>
            <a:r>
              <a:rPr lang="en-SG" dirty="0" smtClean="0">
                <a:solidFill>
                  <a:srgbClr val="00B0F0"/>
                </a:solidFill>
              </a:rPr>
              <a:t>(1 June 1942 - ) </a:t>
            </a:r>
            <a:endParaRPr lang="en-SG" dirty="0">
              <a:solidFill>
                <a:srgbClr val="00B0F0"/>
              </a:solidFill>
            </a:endParaRPr>
          </a:p>
        </p:txBody>
      </p:sp>
      <p:pic>
        <p:nvPicPr>
          <p:cNvPr id="3076" name="Picture 4" descr="Robert Gero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645024"/>
            <a:ext cx="1944216" cy="2644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57" y="1844824"/>
            <a:ext cx="8911843" cy="18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dminNUS\Desktop\mmi0xxw.jpg"/>
          <p:cNvPicPr>
            <a:picLocks noChangeAspect="1" noChangeArrowheads="1"/>
          </p:cNvPicPr>
          <p:nvPr/>
        </p:nvPicPr>
        <p:blipFill>
          <a:blip r:embed="rId3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Mathematical Structure of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Theories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24744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Notation:</a:t>
            </a:r>
            <a:endParaRPr lang="en-SG" sz="36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static.guim.co.uk/sys-images/Guardian/Pix/pictures/2008/05/12/einstein460x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4348012" cy="260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Weitzenböck connection: </a:t>
            </a: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Torsion:</a:t>
            </a: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Mathematical Structure of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Theories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3116778" cy="8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44824"/>
            <a:ext cx="3150262" cy="5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708920"/>
            <a:ext cx="5165288" cy="936104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293096"/>
            <a:ext cx="5328592" cy="123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445224"/>
            <a:ext cx="7927066" cy="109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27809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Connection Coefficient</a:t>
            </a:r>
            <a:endParaRPr lang="en-SG" dirty="0">
              <a:solidFill>
                <a:srgbClr val="FF3399"/>
              </a:solidFill>
            </a:endParaRPr>
          </a:p>
        </p:txBody>
      </p:sp>
      <p:pic>
        <p:nvPicPr>
          <p:cNvPr id="18441" name="Picture 9" descr="http://www.dwc.knaw.nl/DL/images_persons/PE000037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1" y="836712"/>
            <a:ext cx="195398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804248" y="3356992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rgbClr val="00FF99"/>
                </a:solidFill>
              </a:rPr>
              <a:t>Roland Weitzenböck</a:t>
            </a:r>
            <a:r>
              <a:rPr lang="en-SG" dirty="0">
                <a:solidFill>
                  <a:srgbClr val="00FF99"/>
                </a:solidFill>
              </a:rPr>
              <a:t> </a:t>
            </a:r>
            <a:endParaRPr lang="en-SG" dirty="0" smtClean="0">
              <a:solidFill>
                <a:srgbClr val="00FF99"/>
              </a:solidFill>
            </a:endParaRPr>
          </a:p>
          <a:p>
            <a:r>
              <a:rPr lang="en-SG" dirty="0" smtClean="0">
                <a:solidFill>
                  <a:srgbClr val="00FF99"/>
                </a:solidFill>
              </a:rPr>
              <a:t>(</a:t>
            </a:r>
            <a:r>
              <a:rPr lang="en-SG" dirty="0">
                <a:solidFill>
                  <a:srgbClr val="00FF99"/>
                </a:solidFill>
              </a:rPr>
              <a:t>26 May 1885 – 24 July 1955)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	In </a:t>
            </a:r>
            <a:r>
              <a:rPr lang="en-SG" dirty="0">
                <a:solidFill>
                  <a:schemeClr val="bg1">
                    <a:lumMod val="95000"/>
                  </a:schemeClr>
                </a:solidFill>
              </a:rPr>
              <a:t>1923 Weitzenböck published 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a monograph</a:t>
            </a:r>
            <a:r>
              <a:rPr lang="en-SG" dirty="0">
                <a:solidFill>
                  <a:schemeClr val="bg1">
                    <a:lumMod val="95000"/>
                  </a:schemeClr>
                </a:solidFill>
              </a:rPr>
              <a:t> on the theory of invariants on manifolds that included tensor calculus. In the Preface of this monograph one can read an offensive acrostic. 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SG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SG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The first </a:t>
            </a:r>
            <a:r>
              <a:rPr lang="en-SG" dirty="0">
                <a:solidFill>
                  <a:schemeClr val="bg1">
                    <a:lumMod val="95000"/>
                  </a:schemeClr>
                </a:solidFill>
              </a:rPr>
              <a:t>letter of the first word in the first 21 sentences spell out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>
              <a:buNone/>
            </a:pPr>
            <a:endParaRPr lang="en-SG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n-SG" dirty="0" smtClean="0">
                <a:solidFill>
                  <a:srgbClr val="FE6A6A"/>
                </a:solidFill>
              </a:rPr>
              <a:t>	NIEDER MIT DEN FRANZOSEN </a:t>
            </a:r>
          </a:p>
          <a:p>
            <a:pPr algn="ctr">
              <a:buNone/>
            </a:pP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(Down with the French)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 Story: Weitzenböck’s Acrostic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Riemann Curvature Endomorphism:</a:t>
            </a: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since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That is, the geometry is </a:t>
            </a:r>
            <a:r>
              <a:rPr lang="en-US" i="1" dirty="0" smtClean="0">
                <a:solidFill>
                  <a:schemeClr val="bg1"/>
                </a:solidFill>
              </a:rPr>
              <a:t>flat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SG" dirty="0"/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3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Mathematical Structure of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Theories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76872"/>
            <a:ext cx="72913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437112"/>
            <a:ext cx="3384376" cy="84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722" y="3501008"/>
            <a:ext cx="86106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609" y="3717032"/>
            <a:ext cx="466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4594" y="2886307"/>
            <a:ext cx="1333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http://upload.wikimedia.org/wikipedia/commons/thumb/8/82/Georg_Friedrich_Bernhard_Riemann.jpeg/225px-Georg_Friedrich_Bernhard_Riemann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4365104"/>
            <a:ext cx="2143125" cy="234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Contortion: </a:t>
            </a:r>
          </a:p>
          <a:p>
            <a:pPr>
              <a:buNone/>
            </a:pPr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The difference between the Weitzenböck connection coefficient and Christoffel symbol of Levi-Civita connection is a tensor:</a:t>
            </a: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Mathematical Structure of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Theories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89040"/>
            <a:ext cx="579309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Hilbert-Einstein action:</a:t>
            </a: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an be re-written as </a:t>
            </a:r>
            <a:r>
              <a:rPr lang="en-US" dirty="0" smtClean="0">
                <a:solidFill>
                  <a:srgbClr val="00FF99"/>
                </a:solidFill>
              </a:rPr>
              <a:t>TEGR action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						since</a:t>
            </a:r>
            <a:endParaRPr lang="en-SG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Physics is Where the Action Is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76789"/>
            <a:ext cx="3059832" cy="229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50248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3672408" cy="946665"/>
          </a:xfrm>
          <a:prstGeom prst="rect">
            <a:avLst/>
          </a:prstGeom>
          <a:ln w="38100" cap="sq">
            <a:solidFill>
              <a:srgbClr val="00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7848872" cy="51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5085184"/>
            <a:ext cx="2376264" cy="708451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5899393"/>
            <a:ext cx="5184576" cy="95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645024"/>
            <a:ext cx="2592288" cy="751762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876256" y="4869160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Covariant derivative of Levi-Civita connection.</a:t>
            </a:r>
            <a:endParaRPr lang="en-S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897247" y="4154346"/>
            <a:ext cx="275153" cy="71481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44208" y="5949280"/>
            <a:ext cx="269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3399"/>
                </a:solidFill>
              </a:rPr>
              <a:t>Note local Lorentz invariance is broken!</a:t>
            </a:r>
            <a:endParaRPr lang="en-SG" sz="2000" dirty="0">
              <a:solidFill>
                <a:srgbClr val="FF3399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8244408" y="4293096"/>
            <a:ext cx="0" cy="172819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46206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TEGR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Theories and 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72816"/>
            <a:ext cx="3528392" cy="890979"/>
          </a:xfrm>
          <a:prstGeom prst="rect">
            <a:avLst/>
          </a:prstGeom>
          <a:ln w="38100" cap="sq">
            <a:solidFill>
              <a:srgbClr val="00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16216" y="242088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We will suppress overscript w from now on.</a:t>
            </a:r>
            <a:endParaRPr lang="en-SG" sz="2000" dirty="0">
              <a:solidFill>
                <a:srgbClr val="00FFFF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3528392" cy="1033796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Outline of the Talk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08720"/>
            <a:ext cx="8964488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Structures of teleparallel and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theories.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perturbation calculation on flat FLRW background.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is done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up to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order</a:t>
            </a:r>
            <a:r>
              <a:rPr lang="en-US" sz="3200" dirty="0">
                <a:solidFill>
                  <a:srgbClr val="00FF99"/>
                </a:solidFill>
              </a:rPr>
              <a:t> </a:t>
            </a:r>
            <a:r>
              <a:rPr lang="en-US" sz="3200" dirty="0" smtClean="0">
                <a:solidFill>
                  <a:srgbClr val="00FF99"/>
                </a:solidFill>
              </a:rPr>
              <a:t>– </a:t>
            </a:r>
            <a:r>
              <a:rPr lang="en-US" sz="3200" dirty="0" smtClean="0">
                <a:solidFill>
                  <a:srgbClr val="00FFFF"/>
                </a:solidFill>
              </a:rPr>
              <a:t>Important to check ghost condition</a:t>
            </a:r>
            <a:r>
              <a:rPr lang="en-US" sz="3200" dirty="0" smtClean="0">
                <a:solidFill>
                  <a:srgbClr val="00FF99"/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can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learn about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gravity from the  linear perturbative analysis?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http://www.portaltotheuniverse.org/static/archives/posts/feature/post-123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6228184" cy="2527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encrypted-tbn0.gstatic.com/images?q=tbn:ANd9GcSSMGy62jgfGg2cHq3EW6dU2mZ0B5Sjr5zhTrkR4deeL8hbwoCs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149080"/>
            <a:ext cx="252412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Background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530609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628800"/>
            <a:ext cx="6192688" cy="5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52681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509120"/>
            <a:ext cx="7449344" cy="206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971600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chemeClr val="bg1">
                    <a:lumMod val="95000"/>
                  </a:schemeClr>
                </a:solidFill>
              </a:rPr>
              <a:t>  A. Friedmann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7784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chemeClr val="bg1">
                    <a:lumMod val="95000"/>
                  </a:schemeClr>
                </a:solidFill>
              </a:rPr>
              <a:t>      G. Lemaître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5976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chemeClr val="bg1">
                    <a:lumMod val="95000"/>
                  </a:schemeClr>
                </a:solidFill>
              </a:rPr>
              <a:t>    H.P. Robertson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64886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 smtClean="0">
                <a:solidFill>
                  <a:schemeClr val="bg1">
                    <a:lumMod val="95000"/>
                  </a:schemeClr>
                </a:solidFill>
              </a:rPr>
              <a:t>      A.G. Walker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924944"/>
            <a:ext cx="2880320" cy="1190747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4005064"/>
            <a:ext cx="1433314" cy="47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ttp://ut-images.s3.amazonaws.com/wp-content/uploads/2009/11/edwin_hubb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054888"/>
            <a:ext cx="1872208" cy="204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5508104" y="40050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Hubble parameter: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pbs.org/wgbh/nova/assets/img/posters/einstein-big-idea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6811422" cy="383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NUS\Desktop\mmi0xxw.jpg"/>
          <p:cNvPicPr>
            <a:picLocks noChangeAspect="1" noChangeArrowheads="1"/>
          </p:cNvPicPr>
          <p:nvPr/>
        </p:nvPicPr>
        <p:blipFill>
          <a:blip r:embed="rId3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5004048" cy="5616624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</a:rPr>
              <a:t>Part I: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Mathematical Structures of teleparallel and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 theories.</a:t>
            </a:r>
          </a:p>
          <a:p>
            <a:r>
              <a:rPr lang="en-US" dirty="0" smtClean="0">
                <a:solidFill>
                  <a:srgbClr val="FF3399"/>
                </a:solidFill>
              </a:rPr>
              <a:t>Part II: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Linear perturbation theory on flat FLRW background.</a:t>
            </a:r>
          </a:p>
          <a:p>
            <a:r>
              <a:rPr lang="en-US" dirty="0" smtClean="0">
                <a:solidFill>
                  <a:srgbClr val="FF3399"/>
                </a:solidFill>
              </a:rPr>
              <a:t>Part III: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can we learn about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 gravity from the  linear perturbative analysis? 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Outline of the Talk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836713"/>
            <a:ext cx="3635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FF99"/>
                </a:solidFill>
              </a:rPr>
              <a:t>Talk based on </a:t>
            </a:r>
            <a:r>
              <a:rPr lang="en-US" sz="3200" dirty="0" smtClean="0">
                <a:solidFill>
                  <a:srgbClr val="00FFFF"/>
                </a:solidFill>
              </a:rPr>
              <a:t>arXiv:1212.5774  [gr-qc]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,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00FF99"/>
                </a:solidFill>
              </a:rPr>
              <a:t>joint work with </a:t>
            </a:r>
            <a:r>
              <a:rPr lang="en-US" sz="3200" dirty="0" smtClean="0">
                <a:solidFill>
                  <a:srgbClr val="00B0F0"/>
                </a:solidFill>
              </a:rPr>
              <a:t>Keisuke Izumi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SG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FF"/>
                </a:solidFill>
              </a:rPr>
              <a:t>Gravitational action:</a:t>
            </a:r>
          </a:p>
          <a:p>
            <a:endParaRPr lang="en-US" dirty="0">
              <a:solidFill>
                <a:srgbClr val="00FFFF"/>
              </a:solidFill>
            </a:endParaRPr>
          </a:p>
          <a:p>
            <a:endParaRPr lang="en-US" dirty="0" smtClean="0">
              <a:solidFill>
                <a:srgbClr val="00FFFF"/>
              </a:solidFill>
            </a:endParaRPr>
          </a:p>
          <a:p>
            <a:endParaRPr lang="en-US" dirty="0">
              <a:solidFill>
                <a:srgbClr val="00FFFF"/>
              </a:solidFill>
            </a:endParaRPr>
          </a:p>
          <a:p>
            <a:r>
              <a:rPr lang="en-US" dirty="0" smtClean="0">
                <a:solidFill>
                  <a:srgbClr val="00FFFF"/>
                </a:solidFill>
              </a:rPr>
              <a:t>Matter [Scalar Field] action:</a:t>
            </a:r>
            <a:endParaRPr lang="en-SG" dirty="0">
              <a:solidFill>
                <a:srgbClr val="00FFFF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3312368" cy="104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Background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797152"/>
            <a:ext cx="5995222" cy="124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Most general form of decomposition:</a:t>
            </a:r>
            <a:endParaRPr lang="en-SG" dirty="0">
              <a:solidFill>
                <a:srgbClr val="00FFFF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Decomposition to Various Modes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690621" cy="2016224"/>
          </a:xfrm>
          <a:prstGeom prst="rect">
            <a:avLst/>
          </a:prstGeom>
          <a:ln w="38100" cap="sq">
            <a:solidFill>
              <a:srgbClr val="00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50405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2880320" cy="41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76567" y="5025538"/>
            <a:ext cx="3587521" cy="36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517232"/>
            <a:ext cx="95050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0776" y="5577208"/>
            <a:ext cx="1872208" cy="34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5" y="6077864"/>
            <a:ext cx="2088233" cy="44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72200" y="414908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Coupling between vectors and pseudovector: </a:t>
            </a:r>
            <a:endParaRPr lang="en-S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5013176"/>
            <a:ext cx="2228075" cy="68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300192" y="4077072"/>
            <a:ext cx="2376264" cy="17281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FF99"/>
                </a:solidFill>
              </a:rPr>
              <a:t>Coordinate transformation:</a:t>
            </a:r>
            <a:endParaRPr lang="en-SG" dirty="0">
              <a:solidFill>
                <a:srgbClr val="00FF99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Gauge Transformation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3096344" cy="63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9227" y="2035090"/>
            <a:ext cx="2520280" cy="87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96952"/>
            <a:ext cx="3710557" cy="3657040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6468" y="2996952"/>
            <a:ext cx="4176464" cy="3667199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084429" cy="52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09946"/>
            <a:ext cx="936104" cy="3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7471" y="1924445"/>
            <a:ext cx="5616624" cy="48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NUS\Desktop\mmi0xxw.jpg"/>
          <p:cNvPicPr>
            <a:picLocks noChangeAspect="1" noChangeArrowheads="1"/>
          </p:cNvPicPr>
          <p:nvPr/>
        </p:nvPicPr>
        <p:blipFill>
          <a:blip r:embed="rId5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Gauge Fixing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36912"/>
            <a:ext cx="5832648" cy="41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96952"/>
            <a:ext cx="8964488" cy="39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89040"/>
            <a:ext cx="8690621" cy="2016224"/>
          </a:xfrm>
          <a:prstGeom prst="rect">
            <a:avLst/>
          </a:prstGeom>
          <a:ln w="38100" cap="sq">
            <a:solidFill>
              <a:srgbClr val="00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Scalar Perturbation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5825815" cy="47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556792"/>
            <a:ext cx="2243607" cy="10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988840"/>
            <a:ext cx="2957104" cy="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314096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FF99"/>
                </a:solidFill>
              </a:rPr>
              <a:t>All equality in the analysis is understood to be up to second order only. </a:t>
            </a:r>
            <a:endParaRPr lang="en-SG" sz="2800" b="1" dirty="0">
              <a:solidFill>
                <a:srgbClr val="00FF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8690621" cy="2016224"/>
          </a:xfrm>
          <a:prstGeom prst="rect">
            <a:avLst/>
          </a:prstGeom>
          <a:ln w="38100" cap="sq">
            <a:solidFill>
              <a:srgbClr val="00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92481" cy="50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37" y="5085184"/>
            <a:ext cx="905516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8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157192"/>
            <a:ext cx="21689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5661248"/>
            <a:ext cx="8552343" cy="4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6093296"/>
            <a:ext cx="16388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810"/>
            <a:ext cx="9144000" cy="156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867544" cy="55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028" y="3017444"/>
            <a:ext cx="704238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dminNUS\Desktop\mmi0xxw.jpg"/>
          <p:cNvPicPr>
            <a:picLocks noChangeAspect="1" noChangeArrowheads="1"/>
          </p:cNvPicPr>
          <p:nvPr/>
        </p:nvPicPr>
        <p:blipFill>
          <a:blip r:embed="rId6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Scalar Perturbation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68329" cy="232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3501008"/>
            <a:ext cx="88809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546983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3" y="4437112"/>
            <a:ext cx="6948191" cy="1813844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adminNUS\Desktop\mmi0xxw.jpg"/>
          <p:cNvPicPr>
            <a:picLocks noChangeAspect="1" noChangeArrowheads="1"/>
          </p:cNvPicPr>
          <p:nvPr/>
        </p:nvPicPr>
        <p:blipFill>
          <a:blip r:embed="rId6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Scalar Perturbation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Scalar Perturbation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14897"/>
            <a:ext cx="61250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179" y="1623534"/>
            <a:ext cx="5346843" cy="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57" y="1628800"/>
            <a:ext cx="2763844" cy="4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1" y="2041000"/>
            <a:ext cx="7992887" cy="456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911" y="6003143"/>
            <a:ext cx="1772981" cy="605408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821486"/>
            <a:ext cx="5868144" cy="54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333155"/>
            <a:ext cx="1656184" cy="3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ounterforce.files.wordpress.com/2009/11/einstein-on-the-beach.jpg?w=360&amp;h=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9114" y="4091882"/>
            <a:ext cx="4104455" cy="26792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3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Outline of the Talk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08720"/>
            <a:ext cx="896448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Structures of teleparallel and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theories.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perturbation calculation on flat FLRW background.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can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learn about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gravity from the  linear perturbative analysis?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9438"/>
            <a:ext cx="8892480" cy="50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NUS\Desktop\mmi0xxw.jpg"/>
          <p:cNvPicPr>
            <a:picLocks noChangeAspect="1" noChangeArrowheads="1"/>
          </p:cNvPicPr>
          <p:nvPr/>
        </p:nvPicPr>
        <p:blipFill>
          <a:blip r:embed="rId3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Scalar Perturbation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605" y="5892084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720" y="3246347"/>
            <a:ext cx="5400600" cy="8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220" y="1600695"/>
            <a:ext cx="5400600" cy="84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FF99"/>
                </a:solidFill>
              </a:rPr>
              <a:t>Up to second order linear perturbation,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Scalar: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Pseudoscalar: </a:t>
            </a:r>
            <a:r>
              <a:rPr lang="en-SG" dirty="0" smtClean="0">
                <a:solidFill>
                  <a:schemeClr val="bg1"/>
                </a:solidFill>
              </a:rPr>
              <a:t>No propagating pseudoscalar degree of freedom.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Tensor: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Vector and Pseudovector: </a:t>
            </a:r>
            <a:r>
              <a:rPr lang="en-US" dirty="0" smtClean="0">
                <a:solidFill>
                  <a:schemeClr val="bg1"/>
                </a:solidFill>
              </a:rPr>
              <a:t>No propagating vector and pseudovector degree of freedom.</a:t>
            </a: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As yet no sign of ghosts.</a:t>
            </a:r>
            <a:endParaRPr lang="en-SG" dirty="0">
              <a:solidFill>
                <a:srgbClr val="00FFFF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3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Summary: Perturbation of All Modes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93853"/>
            <a:ext cx="3412431" cy="2064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Outline of the Talk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08720"/>
            <a:ext cx="8964488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Mathematical Structures of teleparallel and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theories.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 perturbation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calculation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flat FLRW background.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III: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we learn about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gravity from the  linear perturbative analysis?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S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4" name="Picture 4" descr="http://marbleart.us/SpottedRi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42" y="4125608"/>
            <a:ext cx="8745545" cy="265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877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3399"/>
                </a:solidFill>
              </a:rPr>
              <a:t>	Recall: </a:t>
            </a:r>
            <a:r>
              <a:rPr lang="en-US" i="1" dirty="0" smtClean="0">
                <a:solidFill>
                  <a:srgbClr val="00FFFF"/>
                </a:solidFill>
              </a:rPr>
              <a:t>f</a:t>
            </a:r>
            <a:r>
              <a:rPr lang="en-US" dirty="0" smtClean="0">
                <a:solidFill>
                  <a:srgbClr val="00FFFF"/>
                </a:solidFill>
              </a:rPr>
              <a:t>(</a:t>
            </a:r>
            <a:r>
              <a:rPr lang="en-US" i="1" dirty="0" smtClean="0">
                <a:solidFill>
                  <a:srgbClr val="00FFFF"/>
                </a:solidFill>
              </a:rPr>
              <a:t>T</a:t>
            </a:r>
            <a:r>
              <a:rPr lang="en-US" dirty="0" smtClean="0">
                <a:solidFill>
                  <a:srgbClr val="00FFFF"/>
                </a:solidFill>
              </a:rPr>
              <a:t>) gravity has 5 degrees of freedom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, i.e. 3 extra ones compared to TEGR.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Absence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of the extra degrees of freedom at second order linear perturbation indicates that the theory is </a:t>
            </a:r>
            <a:r>
              <a:rPr lang="en-US" i="1" dirty="0" smtClean="0">
                <a:solidFill>
                  <a:srgbClr val="00FFFF"/>
                </a:solidFill>
              </a:rPr>
              <a:t>highly nonlinear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en-US" i="1" dirty="0" smtClean="0">
              <a:solidFill>
                <a:srgbClr val="00FF99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00FF99"/>
                </a:solidFill>
              </a:rPr>
              <a:t>	</a:t>
            </a:r>
            <a:r>
              <a:rPr lang="en-US" dirty="0" smtClean="0">
                <a:solidFill>
                  <a:srgbClr val="00FF99"/>
                </a:solidFill>
              </a:rPr>
              <a:t>Remark: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Li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et al.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already pointed out that extra degrees of freedom do not appear in linear perturbative analysis of Minkowski background.</a:t>
            </a:r>
          </a:p>
          <a:p>
            <a:pPr>
              <a:buNone/>
            </a:pPr>
            <a:endParaRPr lang="en-US" dirty="0" smtClean="0">
              <a:solidFill>
                <a:srgbClr val="FF3399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3399"/>
                </a:solidFill>
              </a:rPr>
              <a:t>	Important to know what the hidden ones do at nonlinear level!</a:t>
            </a:r>
            <a:endParaRPr lang="en-SG" dirty="0">
              <a:solidFill>
                <a:srgbClr val="FF3399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Nonlinearity of f(T) Theory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8676456" cy="562261"/>
          </a:xfrm>
          <a:prstGeom prst="rect">
            <a:avLst/>
          </a:prstGeom>
          <a:ln w="9525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525963"/>
          </a:xfrm>
        </p:spPr>
        <p:txBody>
          <a:bodyPr/>
          <a:lstStyle/>
          <a:p>
            <a:r>
              <a:rPr lang="en-SG" dirty="0">
                <a:solidFill>
                  <a:schemeClr val="bg1">
                    <a:lumMod val="95000"/>
                  </a:schemeClr>
                </a:solidFill>
              </a:rPr>
              <a:t>The situation is very similar to that in </a:t>
            </a:r>
            <a:r>
              <a:rPr lang="en-SG" i="1" dirty="0">
                <a:solidFill>
                  <a:srgbClr val="00FFFF"/>
                </a:solidFill>
              </a:rPr>
              <a:t>nonlinear massive gravity</a:t>
            </a:r>
            <a:r>
              <a:rPr lang="en-SG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theory: It has generically, 5 degrees of freedom, </a:t>
            </a:r>
            <a:r>
              <a:rPr lang="en-SG" i="1" dirty="0" smtClean="0">
                <a:solidFill>
                  <a:schemeClr val="bg1">
                    <a:lumMod val="95000"/>
                  </a:schemeClr>
                </a:solidFill>
              </a:rPr>
              <a:t>but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 in the second order action on open FLRW background we can catch only two tensor degrees of freedom.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Nonlinearity of 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 Theory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37" y="3789040"/>
            <a:ext cx="86737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SG" dirty="0">
                <a:solidFill>
                  <a:schemeClr val="bg1">
                    <a:lumMod val="95000"/>
                  </a:schemeClr>
                </a:solidFill>
              </a:rPr>
              <a:t>h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idden degrees of freedom cause </a:t>
            </a:r>
            <a:r>
              <a:rPr lang="en-SG" i="1" dirty="0" smtClean="0">
                <a:solidFill>
                  <a:srgbClr val="FF3399"/>
                </a:solidFill>
              </a:rPr>
              <a:t>nonlinear</a:t>
            </a:r>
            <a:r>
              <a:rPr lang="en-SG" dirty="0" smtClean="0">
                <a:solidFill>
                  <a:srgbClr val="FF3399"/>
                </a:solidFill>
              </a:rPr>
              <a:t> instability 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in nonlinear massive gravity.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Conclusion: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One cannot conclusively say anything about stability issues in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 gravity, unless we know how the hidden degrees of freedom behave at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nonlinear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level.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Nonlinearity of 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4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) Theory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8748464" cy="86600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James Nester, Shinji Mukohyama, 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Pisin Chen,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Je-An Gu, Brett McInnes, Wu-Hsing Huang.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Acknowledgement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http://uniquelifeguide.com/wp-content/uploads/thank-you-perfect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6912768" cy="4161486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g-a.akamaihd.net/hphotos-ak-snc7/292331_10151268724458916_3985941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8" name="Picture 4" descr="https://fbcdn-sphotos-e-a.akamaihd.net/hphotos-ak-ash3/p206x206/532098_10151268741068916_15283697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0688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18864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End of Talk</a:t>
            </a:r>
            <a:endParaRPr kumimoji="0" lang="en-US" sz="9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Extra Slide: Nonlinear Massive Gravity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737547" cy="12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44" y="2348880"/>
            <a:ext cx="86918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34403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437112"/>
            <a:ext cx="35707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5536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perspectiveRelaxed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Gravity: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Einstein’s Other Theory of Gravity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83768" y="4742384"/>
            <a:ext cx="6660232" cy="2115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“In the tranquility of my sickness, I have laid a wonderful egg in the area of general relativity. Whether the bird that will hatch from it will be vital and long-lived only the gods know. So far I am blessing my sickness that has endowed me with it.” </a:t>
            </a:r>
            <a:b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	</a:t>
            </a:r>
            <a:b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		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Einstein, 1928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SG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60954"/>
            <a:ext cx="2952328" cy="376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0" y="1700808"/>
            <a:ext cx="6012160" cy="24811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Originated from Einstein’s attempt to unify general relativity and electromagnetism. </a:t>
            </a:r>
          </a:p>
          <a:p>
            <a:pPr>
              <a:buNone/>
            </a:pPr>
            <a:endParaRPr lang="en-SG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www.techalphabet.com/wp-content/uploads/2011/01/AngryBird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8264"/>
            <a:ext cx="2915816" cy="146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638132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2/41</a:t>
            </a:r>
            <a:endParaRPr lang="en-S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SG" dirty="0" smtClean="0">
                <a:solidFill>
                  <a:srgbClr val="00FFFF"/>
                </a:solidFill>
              </a:rPr>
              <a:t>	“You may be amused to hear that one of our great Department Stores [Selfridges] has pasted up in its window your paper [the six pages pasted up side by side] so that passers by can read it all through. Large crowds gather</a:t>
            </a:r>
          </a:p>
          <a:p>
            <a:pPr>
              <a:buNone/>
            </a:pPr>
            <a:r>
              <a:rPr lang="en-SG" dirty="0" smtClean="0">
                <a:solidFill>
                  <a:srgbClr val="00FFFF"/>
                </a:solidFill>
              </a:rPr>
              <a:t> 	round to read it!” </a:t>
            </a:r>
          </a:p>
          <a:p>
            <a:pPr>
              <a:buNone/>
            </a:pPr>
            <a:endParaRPr lang="en-US" dirty="0" smtClean="0">
              <a:solidFill>
                <a:srgbClr val="00FF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[Eddington to Einstein, 11 February, 1929]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Field equations in teleparallel spacetime: Einstein's Fernparallelismus approach towards unified field theory” arXiv:physics/0405142v1</a:t>
            </a:r>
            <a:r>
              <a:rPr lang="en-SG" b="1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[</a:t>
            </a:r>
            <a:r>
              <a:rPr lang="en-SG" dirty="0" err="1" smtClean="0">
                <a:solidFill>
                  <a:schemeClr val="bg1">
                    <a:lumMod val="95000"/>
                  </a:schemeClr>
                </a:solidFill>
              </a:rPr>
              <a:t>physics.hist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-ph]</a:t>
            </a:r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perspectiveRelaxed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Gravity: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Einstein’s Other Theory of Gravity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65618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we are </a:t>
            </a:r>
            <a:r>
              <a:rPr lang="en-US" i="1" dirty="0" smtClean="0">
                <a:solidFill>
                  <a:srgbClr val="FF3399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trying to investigate: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Cosmological models in the context of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gravity, e.g. structure formation, cosmic acceleration, future fate of universe.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Motivation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www.astro.up.pt/~asilva/CLEF_SSH/public/images/CL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4825553" cy="237978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4581128"/>
            <a:ext cx="9144000" cy="1916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interested in: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Theoretical aspects of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gravity, in particular: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linear perturbation theory tells us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the viability of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gravity.</a:t>
            </a:r>
            <a:endParaRPr kumimoji="0" lang="en-SG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348880"/>
            <a:ext cx="3195932" cy="2711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16820"/>
            <a:ext cx="3012366" cy="54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5046128" cy="5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4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5536" y="0"/>
            <a:ext cx="83736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The Mathematical Structure of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Teleparallel Theories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836712"/>
            <a:ext cx="5904656" cy="385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31541" y="34085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Semi-Riemannian Manifold, </a:t>
            </a:r>
            <a:endParaRPr lang="en-SG" i="1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420888"/>
            <a:ext cx="1080120" cy="4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68344" y="1124744"/>
            <a:ext cx="147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Tangent Space,</a:t>
            </a:r>
            <a:endParaRPr lang="en-SG" sz="2000" dirty="0">
              <a:solidFill>
                <a:srgbClr val="00FFFF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74" y="1844824"/>
            <a:ext cx="4046144" cy="5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77092" y="1060349"/>
            <a:ext cx="1944216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Coordinate frame</a:t>
            </a:r>
            <a:endParaRPr lang="en-SG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00192" y="1772816"/>
            <a:ext cx="216024" cy="5760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00192" y="2276872"/>
            <a:ext cx="648072" cy="7200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41873" y="1425655"/>
            <a:ext cx="0" cy="4320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63888" y="980728"/>
            <a:ext cx="2520280" cy="369332"/>
          </a:xfrm>
          <a:prstGeom prst="rect">
            <a:avLst/>
          </a:prstGeom>
          <a:noFill/>
          <a:ln>
            <a:solidFill>
              <a:srgbClr val="00FF9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99"/>
                </a:solidFill>
              </a:rPr>
              <a:t>Non-Coordinate Frame</a:t>
            </a:r>
            <a:endParaRPr lang="en-SG" dirty="0">
              <a:solidFill>
                <a:srgbClr val="00FF99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746541" y="1340768"/>
            <a:ext cx="360040" cy="576064"/>
          </a:xfrm>
          <a:prstGeom prst="straightConnector1">
            <a:avLst/>
          </a:prstGeom>
          <a:ln>
            <a:solidFill>
              <a:srgbClr val="00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17" y="2365544"/>
            <a:ext cx="4211959" cy="48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484784"/>
            <a:ext cx="720080" cy="49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996952"/>
            <a:ext cx="2334691" cy="113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58" y="4653136"/>
            <a:ext cx="908566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522498"/>
            <a:ext cx="6660233" cy="2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7" y="6235558"/>
            <a:ext cx="2880320" cy="62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8224" y="3429000"/>
            <a:ext cx="675134" cy="3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>
          <a:xfrm>
            <a:off x="6444208" y="5805264"/>
            <a:ext cx="648072" cy="43204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FF99"/>
                </a:solidFill>
              </a:rPr>
              <a:t>The Following are Equivalent: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manifold </a:t>
            </a:r>
            <a:r>
              <a:rPr lang="en-US" i="1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is parallelizable.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tangent bundle </a:t>
            </a:r>
            <a:r>
              <a:rPr lang="en-US" i="1" dirty="0" smtClean="0">
                <a:solidFill>
                  <a:schemeClr val="bg1"/>
                </a:solidFill>
              </a:rPr>
              <a:t>TM</a:t>
            </a:r>
            <a:r>
              <a:rPr lang="en-US" dirty="0" smtClean="0">
                <a:solidFill>
                  <a:schemeClr val="bg1"/>
                </a:solidFill>
              </a:rPr>
              <a:t> is trivial.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frame bundle </a:t>
            </a:r>
            <a:r>
              <a:rPr lang="en-US" i="1" dirty="0" smtClean="0">
                <a:solidFill>
                  <a:schemeClr val="bg1"/>
                </a:solidFill>
              </a:rPr>
              <a:t>FM </a:t>
            </a:r>
            <a:r>
              <a:rPr lang="en-US" dirty="0" smtClean="0">
                <a:solidFill>
                  <a:schemeClr val="bg1"/>
                </a:solidFill>
              </a:rPr>
              <a:t>has a global section.</a:t>
            </a:r>
          </a:p>
          <a:p>
            <a:r>
              <a:rPr lang="en-US" dirty="0" smtClean="0">
                <a:solidFill>
                  <a:srgbClr val="FE6A6A"/>
                </a:solidFill>
              </a:rPr>
              <a:t>[In 4-dimension]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Vanishing</a:t>
            </a:r>
            <a:r>
              <a:rPr lang="en-SG" dirty="0" smtClean="0">
                <a:solidFill>
                  <a:schemeClr val="bg1">
                    <a:lumMod val="95000"/>
                  </a:schemeClr>
                </a:solidFill>
              </a:rPr>
              <a:t> of the second Stiefel-Whitney characteristic class.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[</a:t>
            </a:r>
            <a:r>
              <a:rPr lang="en-SG" dirty="0" smtClean="0">
                <a:solidFill>
                  <a:srgbClr val="00B0F0"/>
                </a:solidFill>
              </a:rPr>
              <a:t>In the general case the vanishing of the second characteristic classes of Stiefel- Whitney, Chern and Pontryagin are necessary but not sufficient conditions for a manifold to be parallelizable.</a:t>
            </a:r>
            <a:r>
              <a:rPr lang="en-US" dirty="0" smtClean="0">
                <a:solidFill>
                  <a:srgbClr val="00B0F0"/>
                </a:solidFill>
              </a:rPr>
              <a:t>]</a:t>
            </a:r>
          </a:p>
          <a:p>
            <a:endParaRPr lang="en-SG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Is Parallelizability too Strong a Demand?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3"/>
            <a:ext cx="8964488" cy="24482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FFFF"/>
                </a:solidFill>
              </a:rPr>
              <a:t>	Fact: </a:t>
            </a:r>
            <a:r>
              <a:rPr lang="en-US" dirty="0" smtClean="0">
                <a:solidFill>
                  <a:srgbClr val="00FF99"/>
                </a:solidFill>
              </a:rPr>
              <a:t>Many manifolds are </a:t>
            </a:r>
            <a:r>
              <a:rPr lang="en-US" i="1" dirty="0" smtClean="0">
                <a:solidFill>
                  <a:srgbClr val="00FF99"/>
                </a:solidFill>
              </a:rPr>
              <a:t>not</a:t>
            </a:r>
            <a:r>
              <a:rPr lang="en-US" dirty="0" smtClean="0">
                <a:solidFill>
                  <a:srgbClr val="00FF99"/>
                </a:solidFill>
              </a:rPr>
              <a:t> parallelizable. </a:t>
            </a:r>
            <a:r>
              <a:rPr lang="en-US" dirty="0" smtClean="0">
                <a:solidFill>
                  <a:schemeClr val="bg1"/>
                </a:solidFill>
              </a:rPr>
              <a:t>E.g. among the </a:t>
            </a:r>
            <a:r>
              <a:rPr lang="en-US" i="1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-sphere, only S</a:t>
            </a:r>
            <a:r>
              <a:rPr lang="en-US" baseline="30000" dirty="0" smtClean="0">
                <a:solidFill>
                  <a:schemeClr val="bg1"/>
                </a:solidFill>
              </a:rPr>
              <a:t>0 </a:t>
            </a:r>
            <a:r>
              <a:rPr lang="en-US" dirty="0" smtClean="0">
                <a:solidFill>
                  <a:schemeClr val="bg1"/>
                </a:solidFill>
              </a:rPr>
              <a:t>, S</a:t>
            </a:r>
            <a:r>
              <a:rPr lang="en-US" baseline="30000" dirty="0" smtClean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, S</a:t>
            </a:r>
            <a:r>
              <a:rPr lang="en-US" baseline="30000" dirty="0" smtClean="0">
                <a:solidFill>
                  <a:schemeClr val="bg1"/>
                </a:solidFill>
              </a:rPr>
              <a:t>3 </a:t>
            </a:r>
            <a:r>
              <a:rPr lang="en-US" dirty="0" smtClean="0">
                <a:solidFill>
                  <a:schemeClr val="bg1"/>
                </a:solidFill>
              </a:rPr>
              <a:t>, and S</a:t>
            </a:r>
            <a:r>
              <a:rPr lang="en-US" baseline="30000" dirty="0" smtClean="0">
                <a:solidFill>
                  <a:schemeClr val="bg1"/>
                </a:solidFill>
              </a:rPr>
              <a:t>7</a:t>
            </a:r>
            <a:r>
              <a:rPr lang="en-US" dirty="0" smtClean="0">
                <a:solidFill>
                  <a:schemeClr val="bg1"/>
                </a:solidFill>
              </a:rPr>
              <a:t> are parallelizable.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SG" sz="2000" dirty="0" smtClean="0">
                <a:solidFill>
                  <a:srgbClr val="00B0F0"/>
                </a:solidFill>
              </a:rPr>
              <a:t>[R. Bott, J. Milnor, </a:t>
            </a:r>
            <a:r>
              <a:rPr lang="en-SG" sz="2000" i="1" dirty="0" smtClean="0">
                <a:solidFill>
                  <a:srgbClr val="00B0F0"/>
                </a:solidFill>
              </a:rPr>
              <a:t>On the Parallelizability of Spheres</a:t>
            </a:r>
            <a:r>
              <a:rPr lang="en-SG" sz="2000" dirty="0" smtClean="0">
                <a:solidFill>
                  <a:srgbClr val="00B0F0"/>
                </a:solidFill>
              </a:rPr>
              <a:t>, Bull. Amer. Math. Soc. 64 (1958)]</a:t>
            </a:r>
            <a:br>
              <a:rPr lang="en-SG" sz="2000" dirty="0" smtClean="0">
                <a:solidFill>
                  <a:srgbClr val="00B0F0"/>
                </a:solidFill>
              </a:rPr>
            </a:br>
            <a:r>
              <a:rPr lang="en-SG" sz="2000" dirty="0" smtClean="0">
                <a:solidFill>
                  <a:srgbClr val="00B0F0"/>
                </a:solidFill>
              </a:rPr>
              <a:t/>
            </a:r>
            <a:br>
              <a:rPr lang="en-SG" sz="2000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[The only normed division algebras are                      ]</a:t>
            </a:r>
            <a:endParaRPr lang="en-SG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adminNUS\Desktop\mmi0xxw.jpg"/>
          <p:cNvPicPr>
            <a:picLocks noChangeAspect="1" noChangeArrowheads="1"/>
          </p:cNvPicPr>
          <p:nvPr/>
        </p:nvPicPr>
        <p:blipFill>
          <a:blip r:embed="rId2" cstate="print">
            <a:lum bright="-60000" contrast="39000"/>
          </a:blip>
          <a:srcRect/>
          <a:stretch>
            <a:fillRect/>
          </a:stretch>
        </p:blipFill>
        <p:spPr bwMode="auto">
          <a:xfrm>
            <a:off x="0" y="1"/>
            <a:ext cx="9144000" cy="83671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3528" y="0"/>
            <a:ext cx="858964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  <a:scene3d>
              <a:camera prst="perspectiveRelaxed"/>
              <a:lightRig rig="threePt" dir="t"/>
            </a:scene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Is Parallelizability too Strong a Demand?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8716" y="2577783"/>
            <a:ext cx="180399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celebratio.org/cmmedia/profile/Bott_16_raoulbott.jpg.0x350_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3" y="2924944"/>
            <a:ext cx="2304256" cy="306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03648" y="5934670"/>
            <a:ext cx="264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>
                <a:solidFill>
                  <a:srgbClr val="00B0F0"/>
                </a:solidFill>
              </a:rPr>
              <a:t>Raoul Bott</a:t>
            </a:r>
          </a:p>
          <a:p>
            <a:pPr algn="ctr"/>
            <a:r>
              <a:rPr lang="da-DK" dirty="0" smtClean="0">
                <a:solidFill>
                  <a:srgbClr val="00B0F0"/>
                </a:solidFill>
              </a:rPr>
              <a:t>(September 24, 1923  – December 20, 2005)</a:t>
            </a:r>
            <a:endParaRPr lang="en-SG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01367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smtClean="0">
                <a:solidFill>
                  <a:srgbClr val="00B0F0"/>
                </a:solidFill>
              </a:rPr>
              <a:t>John Milnor </a:t>
            </a:r>
          </a:p>
          <a:p>
            <a:pPr algn="ctr"/>
            <a:r>
              <a:rPr lang="en-SG" dirty="0" smtClean="0">
                <a:solidFill>
                  <a:srgbClr val="00B0F0"/>
                </a:solidFill>
              </a:rPr>
              <a:t>(February 20, 1931 - ) </a:t>
            </a:r>
            <a:endParaRPr lang="en-SG" dirty="0">
              <a:solidFill>
                <a:srgbClr val="00B0F0"/>
              </a:solidFill>
            </a:endParaRPr>
          </a:p>
        </p:txBody>
      </p:sp>
      <p:pic>
        <p:nvPicPr>
          <p:cNvPr id="2054" name="Picture 6" descr="http://blogs.princeton.edu/paw/images/miln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996952"/>
            <a:ext cx="2924795" cy="309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751</Words>
  <Application>Microsoft Office PowerPoint</Application>
  <PresentationFormat>如螢幕大小 (4:3)</PresentationFormat>
  <Paragraphs>158</Paragraphs>
  <Slides>38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39" baseType="lpstr">
      <vt:lpstr>Office Theme</vt:lpstr>
      <vt:lpstr>Cosmological Perturbation in f(T) Gravity Revisited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Perturbation in f(T) Gravity Revisited</dc:title>
  <dc:creator>adminNUS</dc:creator>
  <cp:lastModifiedBy>ANNAN</cp:lastModifiedBy>
  <cp:revision>111</cp:revision>
  <dcterms:created xsi:type="dcterms:W3CDTF">2012-12-25T13:14:07Z</dcterms:created>
  <dcterms:modified xsi:type="dcterms:W3CDTF">2012-12-30T05:28:28Z</dcterms:modified>
</cp:coreProperties>
</file>